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8" r:id="rId4"/>
    <p:sldId id="270" r:id="rId5"/>
    <p:sldId id="269" r:id="rId6"/>
  </p:sldIdLst>
  <p:sldSz cx="7561263" cy="106934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66"/>
    <a:srgbClr val="FC1414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411" autoAdjust="0"/>
  </p:normalViewPr>
  <p:slideViewPr>
    <p:cSldViewPr>
      <p:cViewPr varScale="1">
        <p:scale>
          <a:sx n="42" d="100"/>
          <a:sy n="42" d="100"/>
        </p:scale>
        <p:origin x="-2176" y="-88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38D51B-BDEC-4B8F-B8C6-1941D32349F0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6125"/>
            <a:ext cx="26336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2786BD0-226D-4C13-B0EE-BAED4B1FAF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C62E-84E4-4D5B-A25F-1E5CA19EE9E4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1F37A-5A6F-42BA-BBBB-B28287700F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1AED-8429-4769-8137-AF3643A934F6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25622-D32B-4CF0-9508-0F5873DE86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233"/>
            <a:ext cx="1701284" cy="91240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8233"/>
            <a:ext cx="4977831" cy="91240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2E6E-FDB9-45AE-8606-E2D72EBC8F6C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3BF48-9A4C-4D6F-B4C0-6D27F3DF5C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5E95-6CD8-4505-9635-6575E7B569AF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0D872-F7EC-453C-B503-D6B62EEABB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2D2A-4243-44FC-9A21-F48849F1AA69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0FE1F-4A80-4CA1-8FA4-58B290EC32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6384-78B8-4DC7-A20D-F7380EE7C485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ED9E2-BA4E-4CC8-A5E8-DB2E69546D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40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20" y="2393640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20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0772-9793-4438-83FD-4E424EE1E5A5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4C11-A183-4385-9E40-F64498D70D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CC20-B881-4D91-B530-48485F840B51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4FFFB-850B-49EA-B65E-5BEEEB580E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B5CE-D48E-4A86-9C05-4BED2DD15B40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5D9A4-CE95-4610-BD82-7E0E118B00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6" y="425757"/>
            <a:ext cx="2487604" cy="18119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6" y="425758"/>
            <a:ext cx="4226957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6" y="2237694"/>
            <a:ext cx="2487604" cy="7314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FFFD-D727-4B65-BA71-CA4285AB0A77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4A96B-6BD1-4483-91D8-A8CA19D3D4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C3BC-76FE-4F56-A373-32799594428B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B3E11-91E3-4467-A8B7-ACF823B58C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15946-2BCC-44AE-8843-F59C22A18ACA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583279A-1895-41C2-9C0A-F18A301DC9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28600" y="1233488"/>
            <a:ext cx="7164388" cy="42862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301625" y="585788"/>
            <a:ext cx="6877050" cy="8620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BroadBrush" pitchFamily="66" charset="0"/>
              </a:rPr>
              <a:t>ПОЖАР</a:t>
            </a:r>
            <a:r>
              <a:rPr lang="ru-RU" altLang="ru-RU" sz="5000" b="1" spc="-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BroadBrush" pitchFamily="66" charset="0"/>
              </a:rPr>
              <a:t>У</a:t>
            </a:r>
            <a:r>
              <a:rPr lang="ru-RU" altLang="ru-RU" sz="2800" b="1" i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.</a:t>
            </a:r>
            <a:r>
              <a:rPr lang="en-US" altLang="ru-RU" sz="4000" b="1" i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n</a:t>
            </a:r>
            <a:r>
              <a:rPr lang="en-US" alt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et</a:t>
            </a:r>
            <a:endParaRPr lang="ru-RU" alt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ndalus" panose="02020603050405020304" pitchFamily="18" charset="-78"/>
            </a:endParaRPr>
          </a:p>
        </p:txBody>
      </p:sp>
      <p:sp>
        <p:nvSpPr>
          <p:cNvPr id="3076" name="TextBox 16"/>
          <p:cNvSpPr txBox="1">
            <a:spLocks noChangeArrowheads="1"/>
          </p:cNvSpPr>
          <p:nvPr/>
        </p:nvSpPr>
        <p:spPr bwMode="auto">
          <a:xfrm>
            <a:off x="6535738" y="569913"/>
            <a:ext cx="787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</a:pPr>
            <a:r>
              <a:rPr lang="ru-RU" altLang="ru-RU">
                <a:solidFill>
                  <a:schemeClr val="bg1"/>
                </a:solidFill>
                <a:latin typeface="Impact" pitchFamily="34" charset="0"/>
              </a:rPr>
              <a:t>№</a:t>
            </a:r>
          </a:p>
          <a:p>
            <a:pPr algn="ctr" eaLnBrk="1" hangingPunct="1">
              <a:lnSpc>
                <a:spcPts val="1800"/>
              </a:lnSpc>
            </a:pPr>
            <a:r>
              <a:rPr lang="ru-RU" altLang="ru-RU">
                <a:solidFill>
                  <a:schemeClr val="bg1"/>
                </a:solidFill>
                <a:latin typeface="Impact" pitchFamily="34" charset="0"/>
              </a:rPr>
              <a:t>10 (12)</a:t>
            </a:r>
          </a:p>
        </p:txBody>
      </p:sp>
      <p:pic>
        <p:nvPicPr>
          <p:cNvPr id="3077" name="Рисунок 24" descr="значок пож надзо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625" y="484188"/>
            <a:ext cx="7064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09688" y="1233488"/>
            <a:ext cx="50006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b="1" dirty="0">
                <a:solidFill>
                  <a:schemeClr val="bg1"/>
                </a:solidFill>
                <a:latin typeface="+mn-lt"/>
              </a:rPr>
              <a:t>Информационный бюллетень пожарной безопасности </a:t>
            </a:r>
          </a:p>
          <a:p>
            <a:pPr algn="ctr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b="1" dirty="0">
                <a:solidFill>
                  <a:schemeClr val="bg1"/>
                </a:solidFill>
                <a:latin typeface="+mn-lt"/>
              </a:rPr>
              <a:t>отдела надзорной деятельности по г. Красноярску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35738" y="573088"/>
            <a:ext cx="787400" cy="92868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0" name="TextBox 15"/>
          <p:cNvSpPr txBox="1">
            <a:spLocks noChangeArrowheads="1"/>
          </p:cNvSpPr>
          <p:nvPr/>
        </p:nvSpPr>
        <p:spPr bwMode="auto">
          <a:xfrm>
            <a:off x="6535738" y="573088"/>
            <a:ext cx="78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>
                <a:solidFill>
                  <a:srgbClr val="002060"/>
                </a:solidFill>
                <a:latin typeface="Impact" pitchFamily="34" charset="0"/>
              </a:rPr>
              <a:t>№</a:t>
            </a:r>
          </a:p>
          <a:p>
            <a:pPr algn="ctr" eaLnBrk="1" hangingPunct="1"/>
            <a:r>
              <a:rPr lang="ru-RU" altLang="ru-RU" sz="1600">
                <a:solidFill>
                  <a:srgbClr val="002060"/>
                </a:solidFill>
                <a:latin typeface="Impact" pitchFamily="34" charset="0"/>
              </a:rPr>
              <a:t>3</a:t>
            </a:r>
            <a:r>
              <a:rPr lang="ru-RU" altLang="ru-RU">
                <a:solidFill>
                  <a:srgbClr val="002060"/>
                </a:solidFill>
                <a:latin typeface="Impact" pitchFamily="34" charset="0"/>
              </a:rPr>
              <a:t>(</a:t>
            </a:r>
            <a:r>
              <a:rPr lang="ru-RU" altLang="ru-RU" sz="1600">
                <a:solidFill>
                  <a:srgbClr val="002060"/>
                </a:solidFill>
                <a:latin typeface="Impact" pitchFamily="34" charset="0"/>
              </a:rPr>
              <a:t>2</a:t>
            </a:r>
            <a:r>
              <a:rPr lang="en-US" altLang="ru-RU" sz="1600">
                <a:solidFill>
                  <a:srgbClr val="002060"/>
                </a:solidFill>
                <a:latin typeface="Impact" pitchFamily="34" charset="0"/>
              </a:rPr>
              <a:t>9</a:t>
            </a:r>
            <a:r>
              <a:rPr lang="ru-RU" altLang="ru-RU">
                <a:solidFill>
                  <a:srgbClr val="002060"/>
                </a:solidFill>
                <a:latin typeface="Impact" pitchFamily="34" charset="0"/>
              </a:rPr>
              <a:t>)</a:t>
            </a:r>
          </a:p>
        </p:txBody>
      </p:sp>
      <p:sp>
        <p:nvSpPr>
          <p:cNvPr id="3081" name="TextBox 26"/>
          <p:cNvSpPr txBox="1">
            <a:spLocks noChangeArrowheads="1"/>
          </p:cNvSpPr>
          <p:nvPr/>
        </p:nvSpPr>
        <p:spPr bwMode="auto">
          <a:xfrm>
            <a:off x="6415088" y="1125538"/>
            <a:ext cx="93821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rgbClr val="FF0000"/>
                </a:solidFill>
              </a:rPr>
              <a:t>  </a:t>
            </a:r>
            <a:r>
              <a:rPr lang="ru-RU" altLang="ru-RU" sz="1050" b="1" dirty="0" smtClean="0">
                <a:solidFill>
                  <a:srgbClr val="C00000"/>
                </a:solidFill>
              </a:rPr>
              <a:t>10 марта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rgbClr val="C00000"/>
                </a:solidFill>
              </a:rPr>
              <a:t>     2016 г.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3563" y="10277475"/>
            <a:ext cx="6500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" name="TextBox 30"/>
          <p:cNvSpPr txBox="1">
            <a:spLocks noChangeArrowheads="1"/>
          </p:cNvSpPr>
          <p:nvPr/>
        </p:nvSpPr>
        <p:spPr bwMode="auto">
          <a:xfrm>
            <a:off x="636588" y="10021888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 b="1">
                <a:solidFill>
                  <a:srgbClr val="C00000"/>
                </a:solidFill>
                <a:latin typeface="Calibri" pitchFamily="34" charset="0"/>
              </a:rPr>
              <a:t>ПОЖАРУ.</a:t>
            </a:r>
            <a:r>
              <a:rPr lang="en-US" altLang="ru-RU" sz="1200" b="1">
                <a:solidFill>
                  <a:srgbClr val="C00000"/>
                </a:solidFill>
                <a:latin typeface="Calibri" pitchFamily="34" charset="0"/>
              </a:rPr>
              <a:t>net</a:t>
            </a:r>
            <a:endParaRPr lang="ru-RU" altLang="ru-RU" sz="1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3563" y="10094913"/>
            <a:ext cx="142875" cy="2143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5" name="TextBox 35"/>
          <p:cNvSpPr txBox="1">
            <a:spLocks noChangeArrowheads="1"/>
          </p:cNvSpPr>
          <p:nvPr/>
        </p:nvSpPr>
        <p:spPr bwMode="auto">
          <a:xfrm>
            <a:off x="492125" y="100234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827088" y="1624013"/>
            <a:ext cx="6280151" cy="83661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Весенне-летний </a:t>
            </a:r>
          </a:p>
          <a:p>
            <a:pPr lvl="1" algn="ctr">
              <a:spcBef>
                <a:spcPct val="20000"/>
              </a:spcBef>
              <a:buFont typeface="Arial" charset="0"/>
              <a:buNone/>
            </a:pPr>
            <a:r>
              <a:rPr lang="ru-RU" altLang="ru-RU" sz="2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пожароопасный период</a:t>
            </a:r>
            <a:endParaRPr lang="ru-RU" altLang="ru-RU" sz="220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87" name="Прямоугольник 8"/>
          <p:cNvSpPr>
            <a:spLocks noChangeArrowheads="1"/>
          </p:cNvSpPr>
          <p:nvPr/>
        </p:nvSpPr>
        <p:spPr bwMode="auto">
          <a:xfrm>
            <a:off x="228600" y="2435225"/>
            <a:ext cx="2319338" cy="774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80975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уверенно вступает в свои права. Открывается дачный сезон и вместе с ним неизбежно начнутся пожары, вызванные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бесконтроль-ным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выжиганием сухой травы, камыша и мусора. Как показывает практика, основными причинами таких пожаров является нарушение правил пожарной безопасности владельцами садовых и дачных участков при уборке территории.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надзорной деятельности по г. Красноярску напоминает, что разведение костров вблизи дачных построек, а также выжигание сухой травы - грубейшие нарушения правил пожарной безопасности.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садоводам необходимо не только знать, но и соблюдать следующие правила и требования пожарной безопасности: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своевременно очищать свой участок и прилегающую к нему территорию от сухой травы и горючего мусора;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территориях населенных пунктов и дачных участков запрещается устраивать свалки горючих отходов;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загромождать проезды улиц, ведущих к садовым участкам, ветками деревьев и мусором, т.к. все это будет препятствовать проезду пожарных автомобилей;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1"/>
          <p:cNvSpPr/>
          <p:nvPr/>
        </p:nvSpPr>
        <p:spPr>
          <a:xfrm>
            <a:off x="5040313" y="1801813"/>
            <a:ext cx="2266950" cy="1989137"/>
          </a:xfrm>
          <a:prstGeom prst="rect">
            <a:avLst/>
          </a:prstGeom>
          <a:noFill/>
          <a:ln w="66675" cmpd="thickThin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Wingdings" pitchFamily="2" charset="2"/>
              <a:buChar char="q"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ПОЖАРНАЯ КОЛОНКА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 КРАСНОЯРСКЕ с начала 2016 года: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Произошло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183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пожара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погибло на пожарах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получили травмы на пожарах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них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ребенка</a:t>
            </a:r>
          </a:p>
        </p:txBody>
      </p:sp>
      <p:sp>
        <p:nvSpPr>
          <p:cNvPr id="3089" name="Прямоугольник 7"/>
          <p:cNvSpPr>
            <a:spLocks noChangeArrowheads="1"/>
          </p:cNvSpPr>
          <p:nvPr/>
        </p:nvSpPr>
        <p:spPr bwMode="auto">
          <a:xfrm>
            <a:off x="4962525" y="5438775"/>
            <a:ext cx="239553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 altLang="ru-RU" sz="1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ЗАПОМНИТЕ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, что неумелое обращение с огнем приводит к человеческим жертвам и мате-риальному ущербу. Лица, виновные в нарушении правил пожарной безопасности, в зависимости от характера нарушений и их последствий, несут админис-тративную или уголовную ответ-ственность.</a:t>
            </a:r>
          </a:p>
          <a:p>
            <a:pPr algn="r"/>
            <a:endParaRPr lang="ru-RU" altLang="ru-RU" sz="1100" b="1" i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100" b="1" i="1">
                <a:latin typeface="Times New Roman" pitchFamily="18" charset="0"/>
                <a:cs typeface="Times New Roman" pitchFamily="18" charset="0"/>
              </a:rPr>
              <a:t>Старший инспектор отделения НУТСО ОНД по г. Красноярску </a:t>
            </a:r>
          </a:p>
          <a:p>
            <a:pPr algn="r"/>
            <a:r>
              <a:rPr lang="ru-RU" altLang="ru-RU" sz="1100" b="1" i="1">
                <a:latin typeface="Times New Roman" pitchFamily="18" charset="0"/>
                <a:cs typeface="Times New Roman" pitchFamily="18" charset="0"/>
              </a:rPr>
              <a:t>С.С. Жильцов</a:t>
            </a:r>
          </a:p>
        </p:txBody>
      </p:sp>
      <p:pic>
        <p:nvPicPr>
          <p:cNvPr id="3090" name="Picture 24" descr="http://xn----8sbef8axpew9i.xn--p1ai/wp-content/uploads/2015/04/im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25" y="7915275"/>
            <a:ext cx="453707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6" descr="http://cs628529.vk.me/v628529148/1a656/T3N_Vbgeo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50" y="6067425"/>
            <a:ext cx="22193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Прямоугольник 2"/>
          <p:cNvSpPr>
            <a:spLocks noChangeArrowheads="1"/>
          </p:cNvSpPr>
          <p:nvPr/>
        </p:nvSpPr>
        <p:spPr bwMode="auto">
          <a:xfrm>
            <a:off x="2527300" y="2435225"/>
            <a:ext cx="2489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жилого строения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ходимо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устанавливать емкость с водой или иметь огнетушитель;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территориях дачных и садовых участков запрещается хранить на открытых площадках и во дворах емкости с легковоспламеняющимися и горючими жидкостями, а также баллоны со сжатым и сжиженным газом.</a:t>
            </a: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>
              <a:defRPr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отдыхающие создают насущную проблему для сотрудников МЧС. </a:t>
            </a:r>
            <a:b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отдыхе на природе разведение костров запрещено на расстоянии менее 50 метров от зданий и сооружений, а также в пределах минерализованных полос. Одной из причин многих пожаров и возгораний сухой травы является неосторожность при курении. </a:t>
            </a:r>
            <a:r>
              <a:rPr lang="ru-RU" alt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Незатушенные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си-</a:t>
            </a:r>
            <a:r>
              <a:rPr lang="ru-RU" alt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гареты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оброненные окурки - сегодня главный источник больших и непоправимых бед. Сотрудники ОНД по г. Красноярску призывают жителей города соблюдать элементарные меры пожарной безопасности, а при возникновении пожара немедленно сообщить о нем в пожарную охрану по телефону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 мобильного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>
              <a:defRPr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правило при возгорании - не поддаваться панике и не терять самообладания.</a:t>
            </a:r>
          </a:p>
        </p:txBody>
      </p:sp>
      <p:pic>
        <p:nvPicPr>
          <p:cNvPr id="3093" name="Picture 30" descr="http://xn--90aa6c.xn--p1ai/images/art-05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9050" y="3875088"/>
            <a:ext cx="212248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7" descr="C:\Users\ond12\Desktop\212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7299325"/>
            <a:ext cx="367188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52488" y="10244138"/>
            <a:ext cx="6502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09613" y="10101263"/>
            <a:ext cx="142875" cy="2143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638175" y="100298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4213" y="592138"/>
            <a:ext cx="66436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3" name="TextBox 17"/>
          <p:cNvSpPr txBox="1">
            <a:spLocks noChangeArrowheads="1"/>
          </p:cNvSpPr>
          <p:nvPr/>
        </p:nvSpPr>
        <p:spPr bwMode="auto">
          <a:xfrm>
            <a:off x="709613" y="9994900"/>
            <a:ext cx="1143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 b="1">
                <a:solidFill>
                  <a:srgbClr val="C00000"/>
                </a:solidFill>
                <a:latin typeface="Calibri" pitchFamily="34" charset="0"/>
              </a:rPr>
              <a:t>ПОЖАРУ.</a:t>
            </a:r>
            <a:r>
              <a:rPr lang="en-US" altLang="ru-RU" sz="1200" b="1">
                <a:solidFill>
                  <a:srgbClr val="C00000"/>
                </a:solidFill>
                <a:latin typeface="Calibri" pitchFamily="34" charset="0"/>
              </a:rPr>
              <a:t>net</a:t>
            </a:r>
            <a:endParaRPr lang="ru-RU" altLang="ru-RU" sz="1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775" y="306388"/>
            <a:ext cx="39100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ТЕХНИКА И БЕЗОПАСНОСТЬ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67050" y="3259138"/>
            <a:ext cx="44942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2533650" y="1454150"/>
            <a:ext cx="11113" cy="55848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943475" y="1454150"/>
            <a:ext cx="3175" cy="86074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7" name="Прямоугольник 1"/>
          <p:cNvSpPr>
            <a:spLocks noChangeArrowheads="1"/>
          </p:cNvSpPr>
          <p:nvPr/>
        </p:nvSpPr>
        <p:spPr bwMode="auto">
          <a:xfrm>
            <a:off x="258763" y="1008063"/>
            <a:ext cx="22098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ru-RU" altLang="ru-RU" sz="1100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ru-RU" altLang="ru-RU" sz="1100" dirty="0" smtClean="0"/>
          </a:p>
          <a:p>
            <a:pPr indent="182563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 на тер-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ритории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Красноярского края произошло 915 пожаров. При пожарах погибли 66 человек, из них 6 детей, получили травмы 60 человек, из них 12 детей. </a:t>
            </a:r>
          </a:p>
          <a:p>
            <a:pPr indent="180975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погибли именно там, где обычно мы чувствуем себя в безопасности – в своем доме. Ветхая электропроводка, не отремонтированная вовремя печь, забытый утюг,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-тушенная сигарета – далеко не полный список причин пожаров, которые оборвали не одну жизненную нить. </a:t>
            </a:r>
          </a:p>
          <a:p>
            <a:pPr indent="180975" algn="just">
              <a:buFont typeface="Arial" panose="020B0604020202020204" pitchFamily="34" charset="0"/>
              <a:buNone/>
              <a:defRPr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гибели людей на пожарах остается неосторожное обращение с огнем, а именно курение в постели: любители пропустить рюмочку спиртного, провожая старый день и встречая новый, часто так и засыпают с сигаретой во рту, с последней сигаретой в своей жизни.</a:t>
            </a:r>
          </a:p>
          <a:p>
            <a:pPr indent="180975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пожаров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случа-ется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ночью, когда мы спим, гибель наступает в результате отравления угарным газом. Обезопасить себя и родных в таких случаях можно с помощью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05088" y="1395413"/>
            <a:ext cx="2270125" cy="58483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пожарного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изве-щателя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975" algn="just"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извещателей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доме бесспорна. Ведь безопасность состоит из многих слагаемых, и в некоторых случаях зависит от других людей, не говоря уже об обстоятельствах и «случайностях» нашей жизни. Так что подумайте….</a:t>
            </a:r>
          </a:p>
          <a:p>
            <a:pPr indent="180975"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если вы установили дома автономный пожарный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изве-щатель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того, чтобы он долгое время служил верой и правдой, за ним необходимо правильно ухаживать. Очень важно верно выбрать место установки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изве-щателя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Оптимальная точка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центральной части потолка с небольшим смещением в сторону окна или двери, где происходит движение воздушных потоков. </a:t>
            </a:r>
          </a:p>
          <a:p>
            <a:pPr indent="180975"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Срабатывая,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подает громкий сигнал, чтобы разбудить крепко спящего человека и заглушить любой звук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-тающей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 техники, (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напри-мер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пылесоса или стиральной машины). Многих интересует, как прекратить звучание, если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изве-щатель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сработал не от пожара. Для этого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проветрить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Прямоугольник 9"/>
          <p:cNvSpPr>
            <a:spLocks noChangeArrowheads="1"/>
          </p:cNvSpPr>
          <p:nvPr/>
        </p:nvSpPr>
        <p:spPr bwMode="auto">
          <a:xfrm>
            <a:off x="5011738" y="1395413"/>
            <a:ext cx="2257425" cy="959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либо в течение нескольких секунд пропылесосить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снимая с потолка.</a:t>
            </a:r>
          </a:p>
          <a:p>
            <a:pPr indent="180975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происходят ложные срабатывания? Нередко это бывает из-за того, что пары жиров и других веществ, попадая в отверстия дымовой камеры, оседают на стенках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пластма-ссового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корпуса и, высыхая, превращаются в плотный налет. Еще одна причина срабатываний - попадание в камеру дыма из печи, со двора через открытую дверь или в результате активного курения. Но это говорит о том, что ваш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отлично работает, и следует только устранить источник дыма. И последняя причина –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неисправ-ность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975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элемента питания производится один раз в год и не представляет собой ничего сложного.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снимается с потолка, достается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исполь-зованный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 и вставляется новый. Одновременно нужно очистить дымовую камеру от пыли с помощью пылесоса. Если индикатор, находящийся на корпусе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начал поблескивать, не издавая звукового сигнала, значит,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 исполнять свои функции.</a:t>
            </a:r>
          </a:p>
          <a:p>
            <a:pPr indent="180975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пожаров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нео-братимы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погибших в огне людей уже не вернуть, возможности что-то исправить, тоже нет. Установленный Вами пожарный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заранее предупредит вас об угрозе, но и даст шанс на спасение.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осторожны и не забывайте об опасности, которую несет огонь!</a:t>
            </a: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инженер отдела </a:t>
            </a:r>
            <a:r>
              <a:rPr lang="ru-RU" sz="1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ГПНиПР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УНДиПР</a:t>
            </a: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Муравьев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endParaRPr lang="ru-RU" alt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6413" y="571500"/>
            <a:ext cx="65770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Современные системы пожарной сигнализации спасают жизни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50900" y="10204450"/>
            <a:ext cx="650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08025" y="10061575"/>
            <a:ext cx="142875" cy="2143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636588" y="9990138"/>
            <a:ext cx="21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4213" y="592138"/>
            <a:ext cx="66436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6" name="TextBox 17"/>
          <p:cNvSpPr txBox="1">
            <a:spLocks noChangeArrowheads="1"/>
          </p:cNvSpPr>
          <p:nvPr/>
        </p:nvSpPr>
        <p:spPr bwMode="auto">
          <a:xfrm>
            <a:off x="708025" y="9956800"/>
            <a:ext cx="1143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 b="1">
                <a:solidFill>
                  <a:srgbClr val="C00000"/>
                </a:solidFill>
                <a:latin typeface="Calibri" pitchFamily="34" charset="0"/>
              </a:rPr>
              <a:t>ПОЖАРУ.</a:t>
            </a:r>
            <a:r>
              <a:rPr lang="en-US" altLang="ru-RU" sz="1200" b="1">
                <a:solidFill>
                  <a:srgbClr val="C00000"/>
                </a:solidFill>
                <a:latin typeface="Calibri" pitchFamily="34" charset="0"/>
              </a:rPr>
              <a:t>net</a:t>
            </a:r>
            <a:endParaRPr lang="ru-RU" altLang="ru-RU" sz="1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775" y="306388"/>
            <a:ext cx="39100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ПРОФИЛАКТИКА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67050" y="3259138"/>
            <a:ext cx="44942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2775" y="657225"/>
            <a:ext cx="64563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Рассказываем, показываем - потом закрепляем!!! </a:t>
            </a:r>
            <a:endParaRPr lang="ru-RU" altLang="ru-RU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130" name="Прямоугольник 1"/>
          <p:cNvSpPr>
            <a:spLocks noChangeArrowheads="1"/>
          </p:cNvSpPr>
          <p:nvPr/>
        </p:nvSpPr>
        <p:spPr bwMode="auto">
          <a:xfrm>
            <a:off x="379413" y="1470025"/>
            <a:ext cx="22606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4625" algn="just">
              <a:spcBef>
                <a:spcPct val="20000"/>
              </a:spcBef>
              <a:buFont typeface="Arial" charset="0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Сотрудниками отдела надзор-ной деятельности по г. Крас-ноярску проведены занятия и беседы по правилам пожарной безопасности в школе для детей с ограниченными возможностями здоровья.</a:t>
            </a:r>
          </a:p>
          <a:p>
            <a:pPr indent="174625" algn="just">
              <a:spcBef>
                <a:spcPct val="20000"/>
              </a:spcBef>
              <a:buFont typeface="Arial" charset="0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Мероприятия проводились в </a:t>
            </a:r>
            <a:r>
              <a:rPr lang="ru-RU" altLang="ru-RU" sz="1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КГБОУ «Красноярская общеоб-разовательная школа №1»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начальной школе, расположенной по адресу ул. Красноярск, ул. Ломоносова, 9, и в средней школе - ул. Ломоносова, 19.</a:t>
            </a:r>
          </a:p>
          <a:p>
            <a:pPr indent="174625" algn="just">
              <a:spcBef>
                <a:spcPct val="20000"/>
              </a:spcBef>
              <a:buFont typeface="Arial" charset="0"/>
              <a:buNone/>
            </a:pP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indent="174625" algn="just">
              <a:spcBef>
                <a:spcPct val="20000"/>
              </a:spcBef>
              <a:buFont typeface="Arial" charset="0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На текущий момент в 11 классах-комплектах школы обу-чается 108 учащихся из всех районов г. Красноярска. Из них – 108 детей с врожденной пато-логией органов зрения, 42 ребенка – инвалиды по зрению. Кроме основного зрительного дефекта, у подавляющего большинства детей отмечаются сопутствующие забо-левания: болезни органов ды-хания, нервной системы, сколиозы, заболевания сердечно-сосудистой системы, заболевания физического развития.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44775" y="4951413"/>
            <a:ext cx="1588" cy="16017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3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400" y="1427163"/>
            <a:ext cx="4557713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6745288"/>
            <a:ext cx="45593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35250" y="4818063"/>
            <a:ext cx="2519363" cy="1954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проблемами зрения имеют особенности в развитии и требуют иного подхода к обучению, чем те, кто видит хорошо. Прежде всего, это проявляется в развитие других органов чувств, позволяющих познавать мир – осязания, слуха. Поэтому мероприятия проходили при тесном участии педагогов и специалистов   школы.   Для   лучшего</a:t>
            </a:r>
          </a:p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     детям     зачитывались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9213" y="4824413"/>
            <a:ext cx="2198687" cy="558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при пожаре в игровой форме – стихи, загадки, песни. Ребята задавали интересу-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ющие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вопросы по безо-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пасному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 во время пожара, а также делились своими знаниями, как правильно себя вести в чрезвычайной ситуации.</a:t>
            </a:r>
          </a:p>
          <a:p>
            <a:pPr indent="174625"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человек лишен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возмож-ности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видеть, то он попадает в группу риска, поскольку он не может визуально оценить опасное расстояние. А для людей недавно потерявших зрение опасность возрастает в разы. Поэтому  огромное внимание было уделено проведению тренировок эвакуации людей из зданий школы. Учитывались все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особен-ности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эвакуации детей с ограниченными возможностями здоровья. Отработаны на практике все действия работников и педагогов по эвакуации детей не способных к самостоятельной эвакуации.</a:t>
            </a:r>
          </a:p>
          <a:p>
            <a:pPr indent="174625" algn="r">
              <a:defRPr/>
            </a:pPr>
            <a:r>
              <a:rPr lang="ru-RU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отделения надзорной деятельности по Железнодорожному району г. Красноярска ОНД по </a:t>
            </a:r>
          </a:p>
          <a:p>
            <a:pPr indent="174625" algn="r">
              <a:defRPr/>
            </a:pPr>
            <a:r>
              <a:rPr lang="ru-RU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Красноярску</a:t>
            </a:r>
          </a:p>
          <a:p>
            <a:pPr indent="174625" algn="r">
              <a:defRPr/>
            </a:pPr>
            <a:r>
              <a:rPr lang="ru-RU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Т.А. Грачева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5132388" y="4951413"/>
            <a:ext cx="1587" cy="16017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50900" y="10204450"/>
            <a:ext cx="650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08025" y="10061575"/>
            <a:ext cx="142875" cy="2143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636588" y="9990138"/>
            <a:ext cx="21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4213" y="592138"/>
            <a:ext cx="66436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708025" y="9956800"/>
            <a:ext cx="1143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 b="1">
                <a:solidFill>
                  <a:srgbClr val="C00000"/>
                </a:solidFill>
                <a:latin typeface="Calibri" pitchFamily="34" charset="0"/>
              </a:rPr>
              <a:t>ПОЖАРУ.</a:t>
            </a:r>
            <a:r>
              <a:rPr lang="en-US" altLang="ru-RU" sz="1200" b="1">
                <a:solidFill>
                  <a:srgbClr val="C00000"/>
                </a:solidFill>
                <a:latin typeface="Calibri" pitchFamily="34" charset="0"/>
              </a:rPr>
              <a:t>net</a:t>
            </a:r>
            <a:endParaRPr lang="ru-RU" altLang="ru-RU" sz="1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775" y="306388"/>
            <a:ext cx="39100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ТУШЕНИЕ ПОЖАРОВ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67050" y="3259138"/>
            <a:ext cx="44942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913" y="627063"/>
            <a:ext cx="645636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тушить пожар</a:t>
            </a:r>
            <a:r>
              <a:rPr lang="en-US" alt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r>
              <a:rPr lang="ru-RU" alt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alt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130" name="Прямоугольник 1"/>
          <p:cNvSpPr>
            <a:spLocks noChangeArrowheads="1"/>
          </p:cNvSpPr>
          <p:nvPr/>
        </p:nvSpPr>
        <p:spPr bwMode="auto">
          <a:xfrm>
            <a:off x="325438" y="1241425"/>
            <a:ext cx="2260600" cy="879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4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>
              <a:buFont typeface="Arial" panose="020B0604020202020204" pitchFamily="34" charset="0"/>
              <a:buNone/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пожара –</a:t>
            </a: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воздействия сил и средств на пожар, а также использование различных методов и приемов для его ликвидации.</a:t>
            </a:r>
          </a:p>
          <a:p>
            <a:pPr indent="0" algn="ctr">
              <a:buFont typeface="Arial" panose="020B0604020202020204" pitchFamily="34" charset="0"/>
              <a:buNone/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тушения пожаров:</a:t>
            </a:r>
          </a:p>
          <a:p>
            <a:pPr indent="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охлаждение очага горения ниже определенных температур;</a:t>
            </a:r>
          </a:p>
          <a:p>
            <a:pPr indent="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интенсивное разбавление воздуха в зоне реакции инертным газом для снижения концентрации кислорода ниже критического уровня, при котором не может происходить горение;</a:t>
            </a:r>
          </a:p>
          <a:p>
            <a:pPr indent="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изоляция очага горения от воздуха;</a:t>
            </a:r>
          </a:p>
          <a:p>
            <a:pPr indent="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огнепрег-раждения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зоне реакции, при которых пламя распространяется через узкие каналы с потерей тепловой энергии в стенах каналов;</a:t>
            </a:r>
          </a:p>
          <a:p>
            <a:pPr indent="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механический срыв пламени в результате воздействия на него сильной струи воды или газа.</a:t>
            </a:r>
          </a:p>
          <a:p>
            <a:pPr indent="17780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способы могут быть реализованы при помощи огнетушащих веществ,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облада-ющих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физико-химическими свой-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ствами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позволяющими создать условия для прекращения огня. </a:t>
            </a:r>
          </a:p>
          <a:p>
            <a:pPr indent="17780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огнетушащие вещества можно разделить на следующие группы:</a:t>
            </a:r>
          </a:p>
          <a:p>
            <a:pPr indent="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охлаждающие зону реакции горения или горящие вещества (вода, водные растворы солей, диоксид углерода и т.д.);</a:t>
            </a:r>
          </a:p>
          <a:p>
            <a:pPr indent="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разбавляющие вещества в зоне реакции горения (инертные газы, водяной пар и т.д.);</a:t>
            </a:r>
          </a:p>
          <a:p>
            <a:pPr algn="just">
              <a:buFontTx/>
              <a:buChar char="-"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изолирующие вещества (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хими-ческие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воздушно-механическая пена, порошковые составы, негорючие сыпучие вещества, листовые материалы и т.д.);</a:t>
            </a:r>
          </a:p>
        </p:txBody>
      </p:sp>
      <p:pic>
        <p:nvPicPr>
          <p:cNvPr id="6155" name="Рисунок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00" y="1192213"/>
            <a:ext cx="4067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Рисунок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300" y="6792913"/>
            <a:ext cx="45466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Прямоугольник 1"/>
          <p:cNvSpPr>
            <a:spLocks noChangeArrowheads="1"/>
          </p:cNvSpPr>
          <p:nvPr/>
        </p:nvSpPr>
        <p:spPr bwMode="auto">
          <a:xfrm>
            <a:off x="4979988" y="4270375"/>
            <a:ext cx="23177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latin typeface="Times New Roman" pitchFamily="18" charset="0"/>
                <a:ea typeface="Calibri" pitchFamily="34" charset="0"/>
                <a:cs typeface="Calibri" pitchFamily="34" charset="0"/>
              </a:rPr>
              <a:t>легко запомнить и осуществить в самых экстремальных ситуациях. </a:t>
            </a:r>
          </a:p>
          <a:p>
            <a:pPr algn="just"/>
            <a:r>
              <a:rPr lang="ru-RU" altLang="ru-RU" sz="1100">
                <a:latin typeface="Times New Roman" pitchFamily="18" charset="0"/>
                <a:ea typeface="Calibri" pitchFamily="34" charset="0"/>
                <a:cs typeface="Calibri" pitchFamily="34" charset="0"/>
              </a:rPr>
              <a:t>При пожарах в жилище сначала  необходимо позвонить по теле-фону </a:t>
            </a:r>
            <a:r>
              <a:rPr lang="ru-RU" altLang="ru-RU" sz="11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01</a:t>
            </a:r>
            <a:r>
              <a:rPr lang="ru-RU" altLang="ru-RU" sz="1100">
                <a:latin typeface="Times New Roman" pitchFamily="18" charset="0"/>
                <a:ea typeface="Calibri" pitchFamily="34" charset="0"/>
                <a:cs typeface="Calibri" pitchFamily="34" charset="0"/>
              </a:rPr>
              <a:t> или с мобильного </a:t>
            </a:r>
            <a:r>
              <a:rPr lang="ru-RU" altLang="ru-RU" sz="11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101</a:t>
            </a:r>
            <a:r>
              <a:rPr lang="ru-RU" altLang="ru-RU" sz="1100">
                <a:latin typeface="Times New Roman" pitchFamily="18" charset="0"/>
                <a:ea typeface="Calibri" pitchFamily="34" charset="0"/>
                <a:cs typeface="Calibri" pitchFamily="34" charset="0"/>
              </a:rPr>
              <a:t>, немедленно вывести из помещения детей и престарелых и только затем тушить огонь своими силами.</a:t>
            </a:r>
          </a:p>
          <a:p>
            <a:pPr algn="r"/>
            <a:endParaRPr lang="ru-RU" altLang="ru-RU" sz="1000" b="1" i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000" b="1" i="1">
                <a:latin typeface="Times New Roman" pitchFamily="18" charset="0"/>
                <a:cs typeface="Times New Roman" pitchFamily="18" charset="0"/>
              </a:rPr>
              <a:t>Инспектор отделения надзорной деятельности по Кировскому району г. Красноярска ОНД по </a:t>
            </a:r>
          </a:p>
          <a:p>
            <a:pPr algn="r"/>
            <a:r>
              <a:rPr lang="ru-RU" altLang="ru-RU" sz="1000" b="1" i="1">
                <a:latin typeface="Times New Roman" pitchFamily="18" charset="0"/>
                <a:cs typeface="Times New Roman" pitchFamily="18" charset="0"/>
              </a:rPr>
              <a:t>г. Красноярску  </a:t>
            </a:r>
          </a:p>
          <a:p>
            <a:pPr algn="r"/>
            <a:r>
              <a:rPr lang="ru-RU" altLang="ru-RU" sz="1000" b="1" i="1">
                <a:latin typeface="Times New Roman" pitchFamily="18" charset="0"/>
                <a:cs typeface="Times New Roman" pitchFamily="18" charset="0"/>
              </a:rPr>
              <a:t>	   И.Х. Бикбов</a:t>
            </a:r>
          </a:p>
        </p:txBody>
      </p:sp>
      <p:sp>
        <p:nvSpPr>
          <p:cNvPr id="6158" name="Прямоугольник 2"/>
          <p:cNvSpPr>
            <a:spLocks noChangeArrowheads="1"/>
          </p:cNvSpPr>
          <p:nvPr/>
        </p:nvSpPr>
        <p:spPr bwMode="auto">
          <a:xfrm>
            <a:off x="2549525" y="4286250"/>
            <a:ext cx="2430463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химически тормозящие реакцию горения вещества (хладоно-галогенные углеводороды и т.д.).</a:t>
            </a:r>
          </a:p>
          <a:p>
            <a:pPr algn="just"/>
            <a:r>
              <a:rPr lang="ru-RU" altLang="ru-RU" sz="1100">
                <a:latin typeface="Times New Roman" pitchFamily="18" charset="0"/>
                <a:ea typeface="Calibri" pitchFamily="34" charset="0"/>
                <a:cs typeface="Calibri" pitchFamily="34" charset="0"/>
              </a:rPr>
              <a:t>Безусловно, на практике все выглядит иначе, чем в теории. По-моему, люди гибнут не только из-за незнания как тушить или неумения, но из-за того, что все развивается настолько стремительно, что человек попросту теряется. По этому в заключении, я хотел бы привести самые элементарные действия населения при пожарах, которые </a:t>
            </a:r>
            <a:endParaRPr lang="ru-RU" altLang="ru-RU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34975" y="9455150"/>
            <a:ext cx="6802438" cy="89852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325438" y="9532938"/>
            <a:ext cx="1714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Распространяется </a:t>
            </a: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бесплатно</a:t>
            </a:r>
          </a:p>
          <a:p>
            <a:pPr algn="ctr">
              <a:lnSpc>
                <a:spcPts val="14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Тираж 999 экз.</a:t>
            </a:r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5207000" y="9477375"/>
            <a:ext cx="2286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Адрес: 660115,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Красноярский край,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г. Красноярск,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ул. Пихтовая, 59.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Тел.: (391) 273-13-66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871663" y="9440863"/>
            <a:ext cx="36734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№ 3</a:t>
            </a:r>
            <a:r>
              <a:rPr lang="en-US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(29) от 10 марта 2016 года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Выпускается отделом надзорной деятельности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 г. Красноярску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Редакторы Новашов В.В., Тихоненко Р.М., компьютерная верстка и дизайн Тихоненко Р.М.</a:t>
            </a:r>
            <a:endParaRPr lang="ru-RU" altLang="ru-RU" sz="105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944688" y="9532938"/>
            <a:ext cx="1587" cy="747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4975" y="534988"/>
            <a:ext cx="66436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3538" y="249238"/>
            <a:ext cx="39100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ЗАЩИЩАЕМ СЕБЯ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153" name="Прямоугольник 3"/>
          <p:cNvSpPr>
            <a:spLocks noChangeArrowheads="1"/>
          </p:cNvSpPr>
          <p:nvPr/>
        </p:nvSpPr>
        <p:spPr bwMode="auto">
          <a:xfrm>
            <a:off x="328613" y="1854200"/>
            <a:ext cx="2339975" cy="750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7780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пожаров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-ходит в жилых домах. Причина их практически всегда одинаковы – обветшавшие коммуникации,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неис-правная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электропроводка, курение в неположенных местах и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-ленные без присмотра электро-приборы.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 при пожаре во многом зависит от правильных действий человека.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>
              <a:buFont typeface="Arial" panose="020B0604020202020204" pitchFamily="34" charset="0"/>
              <a:buNone/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загорании бытового электроприбора, например, теле-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визора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необходимо обесточить, нужно выдернуть вилку из розетки или обесточить квартиру через электрощит. Если горят другие электрические приборы или проводка, то надо выключить рубильник, выключатель или электрические пробки, и после этого вызвать пожарных.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38" y="574675"/>
            <a:ext cx="2957512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вести себя при пожаре</a:t>
            </a:r>
            <a:endParaRPr lang="ru-RU" altLang="ru-RU" sz="280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5543550" y="9532938"/>
            <a:ext cx="1588" cy="747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25" descr="http://www.savinoadm.ru/tinybrowser/images/photo/5/_full/_image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3824288"/>
            <a:ext cx="21717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84450" y="3216275"/>
            <a:ext cx="2403475" cy="43243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возник 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распрос-транился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одной из комнат, то нужно плотно закрыть двери горящей комнаты – это помешает огню распространиться по всей квартире и лестничной площадке. Уплотните дверь мокрыми тряпками, чтобы в остальные помещения дым не проникал. В сильно задымленном пространстве нужно двигаться ползком или пригнувшись.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Вопреки распространенному мнению, тушить огонь простой водой – неэффективно. Лучше всего пользоваться огнетушителем, а при его отсутствии – мокрой тканью, песком или даже землей из цветочного горшка.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случае невозможности ликвидировать возгорание своими силами, немедленно уходите. Возьмите документы, деньги и покиньте квартиру через входную дверь.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1725" y="3198813"/>
            <a:ext cx="2325688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563"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путь спасения – через окно. Уплотните дверь в комнату тряпками. Как только убедитесь, что Ваш призыв о помощи услышали, ложитесь на пол, где меньше дыма. Таким образом можно продержаться около получаса. Если Вы случайно оказались в задымляемом подъезде, двигайтесь к выходу, держась за стены (перила нередко ведут в тупик). Во время пожара запрещено пользоваться лифтом – его в любое время могут отключить. Выбираясь из подъезда на улицу, как можно дольше задержите дыхание, а еще лучше – защитите нос и рот мокрым шарфом или платком.</a:t>
            </a:r>
          </a:p>
          <a:p>
            <a:pPr algn="just"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отделения </a:t>
            </a:r>
            <a:r>
              <a:rPr lang="ru-RU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надзорной деятельности по Советскому району г. Красноярска ОНД по </a:t>
            </a:r>
          </a:p>
          <a:p>
            <a:pPr algn="r">
              <a:defRPr/>
            </a:pPr>
            <a:r>
              <a:rPr lang="ru-RU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Красноярску</a:t>
            </a:r>
          </a:p>
          <a:p>
            <a:pPr algn="r">
              <a:defRPr/>
            </a:pP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Перминов</a:t>
            </a:r>
            <a:endParaRPr lang="ru-RU" sz="1000" b="1" i="1" dirty="0">
              <a:latin typeface="Arial" panose="020B0604020202020204" pitchFamily="34" charset="0"/>
            </a:endParaRPr>
          </a:p>
        </p:txBody>
      </p:sp>
      <p:pic>
        <p:nvPicPr>
          <p:cNvPr id="718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7489825"/>
            <a:ext cx="45608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6525" y="617538"/>
            <a:ext cx="45180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5384</TotalTime>
  <Words>1780</Words>
  <Application>Microsoft Office PowerPoint</Application>
  <PresentationFormat>Произвольный</PresentationFormat>
  <Paragraphs>152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DS BroadBrush</vt:lpstr>
      <vt:lpstr>Arial Black</vt:lpstr>
      <vt:lpstr>Andalus</vt:lpstr>
      <vt:lpstr>Impact</vt:lpstr>
      <vt:lpstr>Verdana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istrati</dc:creator>
  <cp:lastModifiedBy>93cso1</cp:lastModifiedBy>
  <cp:revision>505</cp:revision>
  <cp:lastPrinted>2016-02-18T12:35:00Z</cp:lastPrinted>
  <dcterms:created xsi:type="dcterms:W3CDTF">2014-10-14T03:46:50Z</dcterms:created>
  <dcterms:modified xsi:type="dcterms:W3CDTF">2016-03-18T05:23:20Z</dcterms:modified>
</cp:coreProperties>
</file>